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pdf" ContentType="application/pdf"/>
  <Default Extension="emf" ContentType="image/x-em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2B"/>
    <a:srgbClr val="FF6D2C"/>
    <a:srgbClr val="000066"/>
    <a:srgbClr val="CED7DF"/>
    <a:srgbClr val="CDD7DF"/>
    <a:srgbClr val="7C8AA5"/>
    <a:srgbClr val="486CB7"/>
    <a:srgbClr val="476DB5"/>
    <a:srgbClr val="E8ECF0"/>
    <a:srgbClr val="2C7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4" autoAdjust="0"/>
    <p:restoredTop sz="89405" autoAdjust="0"/>
  </p:normalViewPr>
  <p:slideViewPr>
    <p:cSldViewPr snapToGrid="0" snapToObjects="1">
      <p:cViewPr varScale="1">
        <p:scale>
          <a:sx n="122" d="100"/>
          <a:sy n="122" d="100"/>
        </p:scale>
        <p:origin x="1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8" Type="http://schemas.openxmlformats.org/officeDocument/2006/relationships/viewProps" Target="viewProps.xml" /><Relationship Id="rId3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6" Type="http://schemas.openxmlformats.org/officeDocument/2006/relationships/commentAuthors" Target="commentAuthors.xml" /><Relationship Id="rId35" Type="http://schemas.openxmlformats.org/officeDocument/2006/relationships/handoutMaster" Target="handoutMasters/handoutMaster1.xml" /><Relationship Id="rId40" Type="http://schemas.openxmlformats.org/officeDocument/2006/relationships/tableStyles" Target="tableStyles.xml" /><Relationship Id="rId39" Type="http://schemas.openxmlformats.org/officeDocument/2006/relationships/theme" Target="theme/theme1.xml"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5.png>
</file>

<file path=ppt/media/image6.png>
</file>

<file path=ppt/media/image7.pd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[State] [plan </a:t>
            </a:r>
            <a:r>
              <a:rPr lang="en-US" dirty="0" err="1"/>
              <a:t>abbv</a:t>
            </a:r>
            <a:r>
              <a:rPr lang="en-US" dirty="0"/>
              <a:t>]: pension plan solvency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l">
              <a:buNone/>
              <a:defRPr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Prepared by:</a:t>
            </a:r>
          </a:p>
          <a:p>
            <a:r>
              <a:rPr lang="en-US" dirty="0"/>
              <a:t>Pension Integrity Project at Reason Foundation</a:t>
            </a:r>
          </a:p>
          <a:p>
            <a:r>
              <a:rPr lang="en-US" dirty="0"/>
              <a:t>[Month] [Day],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02D39-B686-2742-A69B-CE6D46FC9A4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98022B4-9216-5F47-9DF4-E67BBD1BAD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62040" y="5366957"/>
            <a:ext cx="2372360" cy="10056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&amp; Grap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>
            <a:lvl1pPr>
              <a:defRPr sz="34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Logo Top,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2896"/>
          </a:xfrm>
        </p:spPr>
        <p:txBody>
          <a:bodyPr/>
          <a:lstStyle>
            <a:lvl1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1pPr>
            <a:lvl2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2pPr>
            <a:lvl3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3pPr>
            <a:lvl4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4pPr>
            <a:lvl5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2700" y="0"/>
            <a:ext cx="13558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85AD263-A788-3145-8D38-AEBC1D444AE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82896" y="0"/>
            <a:ext cx="445398" cy="365760"/>
          </a:xfrm>
        </p:spPr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6553200"/>
            <a:ext cx="91440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latin typeface="+mn-lt"/>
                <a:ea typeface="Gill Sans MT" charset="0"/>
                <a:cs typeface="Gill Sans MT" charset="0"/>
              </a:defRPr>
            </a:lvl1pPr>
            <a:lvl2pPr>
              <a:defRPr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Source: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72398F-E4EE-494C-9E99-BA30E7C29D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1624" y="557784"/>
            <a:ext cx="59941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8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B606C5D1-9323-1B45-8355-7D55EA8EE66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5D78B9-2160-584E-BBA7-5668B7EB21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259" y="555560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8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Sub-Section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A4108F21-3CFE-3045-9ABB-E1E1413BA1A1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4626864"/>
            <a:ext cx="7772400" cy="2053336"/>
          </a:xfrm>
        </p:spPr>
        <p:txBody>
          <a:bodyPr>
            <a:normAutofit/>
          </a:bodyPr>
          <a:lstStyle>
            <a:lvl1pPr>
              <a:buClr>
                <a:srgbClr val="FF6D2B"/>
              </a:buClr>
              <a:defRPr b="0" i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Gill Sans MT" charset="0"/>
                <a:cs typeface="Gill Sans MT" charset="0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77465F-9A01-0649-8F79-2B63C8F84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449" y="557403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FF6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45400" y="0"/>
            <a:ext cx="134851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EF76A7A-0506-6C4D-8382-BFC753915B9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845" y="0"/>
            <a:ext cx="242117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4509" y="-4273"/>
            <a:ext cx="44539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2" r:id="rId2"/>
    <p:sldLayoutId id="2147483732" r:id="rId3"/>
    <p:sldLayoutId id="2147483743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rgbClr val="FF6D2B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rgbClr val="FF6D2B"/>
        </a:buClr>
        <a:buFont typeface="Arial" pitchFamily="34" charset="0"/>
        <a:buChar char="•"/>
        <a:defRPr sz="16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rgbClr val="FF6D2B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pn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easonFoundation/GraphicsR" TargetMode="External" /><Relationship Id="rId3" Type="http://schemas.openxmlformats.org/officeDocument/2006/relationships/hyperlink" Target="https://rstudio.com/wp-content/uploads/2015/03/rmarkdown-reference.pdf" TargetMode="External" /><Relationship Id="rId4" Type="http://schemas.openxmlformats.org/officeDocument/2006/relationships/hyperlink" Target="https://bookdown.org/yihui/rmarkdown/" TargetMode="Externa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df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South</a:t>
            </a:r>
            <a:r>
              <a:rPr/>
              <a:t> </a:t>
            </a:r>
            <a:r>
              <a:rPr/>
              <a:t>Carolina</a:t>
            </a:r>
            <a:r>
              <a:rPr/>
              <a:t> </a:t>
            </a:r>
            <a:r>
              <a:rPr/>
              <a:t>Retirement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Prepared</a:t>
            </a:r>
            <a:r>
              <a:rPr/>
              <a:t> </a:t>
            </a:r>
            <a:r>
              <a:rPr/>
              <a:t>by:Pension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  <a:r>
              <a:rPr/>
              <a:t> </a:t>
            </a:r>
            <a:r>
              <a:rPr/>
              <a:t>2022—Preliminary</a:t>
            </a:r>
            <a:r>
              <a:rPr/>
              <a:t> </a:t>
            </a:r>
            <a:r>
              <a:rPr/>
              <a:t>Draft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07/14/2021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Image</a:t>
            </a:r>
          </a:p>
        </p:txBody>
      </p:sp>
      <p:pic>
        <p:nvPicPr>
          <p:cNvPr descr="HowFund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9900" y="1600200"/>
            <a:ext cx="82042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grap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vs. Assumptions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1419782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743200"/>
                <a:gridCol w="1828800"/>
                <a:gridCol w="1828800"/>
              </a:tblGrid>
              <a:tr h="39222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Year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Market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Actuarially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20-Years (2002-2021)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15-Years (2007-2021)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10-Years (2012-2021)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4.90%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5-Years (2017-2021)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S&amp;P500</a:t>
            </a:r>
            <a:r>
              <a:rPr/>
              <a:t> </a:t>
            </a:r>
            <a:r>
              <a:rPr/>
              <a:t>vs. 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sp50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Normal: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Market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Changed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“new normal” for the institutional investing suggests that achieving even a 6% average rate of return is optimistic.</a:t>
            </a:r>
          </a:p>
          <a:p>
            <a:pPr lvl="1">
              <a:buAutoNum type="arabicPeriod"/>
            </a:pPr>
            <a:r>
              <a:rPr/>
              <a:t>Over the past two decades there has been a steady change in the nature of the institutional investment returns.</a:t>
            </a:r>
          </a:p>
          <a:p>
            <a:pPr lvl="2"/>
            <a:r>
              <a:rPr/>
              <a:t>30-year Treasury yields have fallen from around 8% in the 1990s to consistently less or around 3% today.</a:t>
            </a:r>
          </a:p>
          <a:p>
            <a:pPr lvl="2"/>
            <a:r>
              <a:rPr/>
              <a:t>Globally, interest rates are at the ultralow historic levels, while market liquidity continues to be restrained by financial regulations.</a:t>
            </a:r>
          </a:p>
          <a:p>
            <a:pPr lvl="1">
              <a:buAutoNum type="arabicPeriod"/>
            </a:pPr>
            <a:r>
              <a:rPr/>
              <a:t>McKinsey &amp; Co. forecast the returns to equities will be 20% to 50% lower over the next two decades compared to the previous three decades.</a:t>
            </a:r>
          </a:p>
          <a:p>
            <a:pPr lvl="2"/>
            <a:r>
              <a:rPr/>
              <a:t>Using their forecast, the best-case scenario for a 60/40 portfolio of equities and bonds is likely to earn less than a 5% return.</a:t>
            </a:r>
          </a:p>
          <a:p>
            <a:pPr lvl="1">
              <a:buAutoNum type="arabicPeriod"/>
            </a:pPr>
            <a:r>
              <a:rPr/>
              <a:t>As FR waits for the “recover” its unfunded liabilities continue to grow.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asse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Probability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pic>
        <p:nvPicPr>
          <p:cNvPr descr="RMarkdown_SCRS_files/figure-pptx/tabl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Monte</a:t>
            </a:r>
            <a:r>
              <a:rPr/>
              <a:t> </a:t>
            </a:r>
            <a:r>
              <a:rPr/>
              <a:t>Carlo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reported</a:t>
            </a:r>
            <a:r>
              <a:rPr/>
              <a:t> </a:t>
            </a:r>
            <a:r>
              <a:rPr/>
              <a:t>expected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Forecasts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generally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BNYM,</a:t>
            </a:r>
            <a:r>
              <a:rPr/>
              <a:t> </a:t>
            </a:r>
            <a:r>
              <a:rPr/>
              <a:t>JPMC,</a:t>
            </a:r>
            <a:r>
              <a:rPr/>
              <a:t> </a:t>
            </a:r>
            <a:r>
              <a:rPr/>
              <a:t>BlackRock,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Affiliates,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Horizon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Services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matched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specific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Probability</a:t>
            </a:r>
            <a:r>
              <a:rPr/>
              <a:t> </a:t>
            </a:r>
            <a:r>
              <a:rPr/>
              <a:t>estimates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approximate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aggregated</a:t>
            </a:r>
            <a:r>
              <a:rPr/>
              <a:t> </a:t>
            </a:r>
            <a:r>
              <a:rPr/>
              <a:t>return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complete</a:t>
            </a:r>
            <a:r>
              <a:rPr/>
              <a:t> </a:t>
            </a:r>
            <a:r>
              <a:rPr/>
              <a:t>methodology</a:t>
            </a:r>
            <a:r>
              <a:rPr/>
              <a:t> </a:t>
            </a:r>
            <a:r>
              <a:rPr/>
              <a:t>contact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04800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39283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Possible Rates of Return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Based on SCRS Assumptions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SCRS Historical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Research Affiliates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BNY Mellon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10-Year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JP Morgan 10-15 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20-Year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BlackRock 20-Year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32.8%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35.8%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12.5%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52.4%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31.6%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30.4%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61.3%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78.7%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82.6%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Current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Actuarially</a:t>
            </a:r>
            <a:r>
              <a:rPr/>
              <a:t> </a:t>
            </a:r>
            <a:r>
              <a:rPr/>
              <a:t>Insufficient</a:t>
            </a:r>
            <a:r>
              <a:rPr/>
              <a:t> </a:t>
            </a:r>
            <a:r>
              <a:rPr/>
              <a:t>(2020-2050)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Sensitivity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</a:t>
            </a:r>
            <a:r>
              <a:rPr/>
              <a:t> </a:t>
            </a:r>
            <a:r>
              <a:rPr/>
              <a:t>Changes</a:t>
            </a:r>
            <a:r>
              <a:rPr/>
              <a:t> </a:t>
            </a:r>
            <a:r>
              <a:rPr/>
              <a:t>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3280771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392561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Discount Rate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Funded Ratio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Unfunded Liability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Actuarial Accrued Liability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60.9%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$21.50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$55.00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$38.60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$72.00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$58.30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$91.80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29.5%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$80.20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$113.70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offer pro-bono technical assistance to public officials to help them design and implement pension reforms that improve plan solvency and promote retirement security, including:</a:t>
            </a:r>
          </a:p>
          <a:p>
            <a:pPr lvl="1"/>
            <a:r>
              <a:rPr/>
              <a:t>Customized analysis of pension system design, trends</a:t>
            </a:r>
          </a:p>
          <a:p>
            <a:pPr lvl="1"/>
            <a:r>
              <a:rPr/>
              <a:t>Independent actuarial modeling of reform scenarios</a:t>
            </a:r>
          </a:p>
          <a:p>
            <a:pPr lvl="1"/>
            <a:r>
              <a:rPr/>
              <a:t>Consultation and modeling around custom policy designs</a:t>
            </a:r>
          </a:p>
          <a:p>
            <a:pPr lvl="1"/>
            <a:r>
              <a:rPr/>
              <a:t>Latest pension reform research and case studies</a:t>
            </a:r>
          </a:p>
          <a:p>
            <a:pPr lvl="1"/>
            <a:r>
              <a:rPr/>
              <a:t>Peer-to-peer mentoring from state and local officials who have successfully enacted pension reforms</a:t>
            </a:r>
          </a:p>
          <a:p>
            <a:pPr lvl="1"/>
            <a:r>
              <a:rPr/>
              <a:t>Assistance with stakeholder outreach, engagement and relationship management</a:t>
            </a:r>
          </a:p>
          <a:p>
            <a:pPr lvl="1"/>
            <a:r>
              <a:rPr/>
              <a:t>Design and execution of public education programs and media campaigns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Employer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F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Debt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vs. 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Payments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(w/</a:t>
            </a:r>
            <a:r>
              <a:rPr/>
              <a:t> </a:t>
            </a:r>
            <a:r>
              <a:rPr/>
              <a:t>barPlot())</a:t>
            </a:r>
          </a:p>
        </p:txBody>
      </p:sp>
      <p:pic>
        <p:nvPicPr>
          <p:cNvPr descr="RMarkdown_SCRS_files/figure-pptx/net.am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[1] 3679.484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ADEC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ntribution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Risk-Free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vs. Discount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treasu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payrol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Inflation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Response [https://raw.githubusercontent.com/ReasonFoundation/databaseR/master/files/CPI_by_Region_DOL.xlsx]
##   Date: 2022-01-02 16:55
##   Status: 200
##   Content-Type: application/octet-stream
##   Size: 13.8 kB
## &lt;ON DISK&gt;  /var/folders/0z/p5zgjmbn6531bgclzwc383500000gn/T//Rtmplurem3/file154278cb445.xlsx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arkdown_SCRS_files/figure-pptx/infl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Interest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2001-2021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int.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Liabilities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Benefit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Retention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pwealt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re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Retention: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22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</a:t>
            </a:r>
            <a:r>
              <a:rPr/>
              <a:t> </a:t>
            </a:r>
            <a:r>
              <a:rPr/>
              <a:t>Receive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-   Only 37.7% of new SCRS employees will stay for 8 years to vest.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-   And only 12.3% of the same employees will be on the job after 34 years needed to qualify for full retirement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https://github.com/ReasonFoundation/GraphicsR</a:t>
            </a:r>
          </a:p>
          <a:p>
            <a:pPr lvl="1"/>
            <a:r>
              <a:rPr>
                <a:hlinkClick r:id="rId3"/>
              </a:rPr>
              <a:t>https://rstudio.com/wp-content/uploads/2015/03/rmarkdown-reference.pdf</a:t>
            </a:r>
          </a:p>
          <a:p>
            <a:pPr lvl="1"/>
            <a:r>
              <a:rPr>
                <a:hlinkClick r:id="rId4"/>
              </a:rPr>
              <a:t>https://bookdown.org/yihui/rmarkdown/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Weakening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(2001/2021)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(table)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Funded</a:t>
                      </a:r>
                      <a:r>
                        <a:rPr/>
                        <a:t> </a:t>
                      </a:r>
                      <a:r>
                        <a:rPr/>
                        <a:t>Ratio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$2,675,374,000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87.4%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2021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$24,651,369,000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55.2%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database.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Liabilities</a:t>
            </a:r>
            <a:r>
              <a:rPr/>
              <a:t> </a:t>
            </a:r>
            <a:r>
              <a:rPr/>
              <a:t>Growing</a:t>
            </a:r>
            <a:r>
              <a:rPr/>
              <a:t> </a:t>
            </a:r>
            <a:r>
              <a:rPr/>
              <a:t>Faster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Assets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area.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Causes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</a:t>
            </a:r>
            <a:r>
              <a:rPr/>
              <a:t> </a:t>
            </a:r>
            <a:r>
              <a:rPr/>
              <a:t>Plotly-Image)</a:t>
            </a:r>
          </a:p>
        </p:txBody>
      </p:sp>
      <p:pic>
        <p:nvPicPr>
          <p:cNvPr descr="SCRS_GainLoss.pd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2800" y="1600200"/>
            <a:ext cx="75184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Driving</a:t>
            </a:r>
            <a:r>
              <a:rPr/>
              <a:t> </a:t>
            </a:r>
            <a:r>
              <a:rPr/>
              <a:t>Factors</a:t>
            </a:r>
            <a:r>
              <a:rPr/>
              <a:t> </a:t>
            </a:r>
            <a:r>
              <a:rPr/>
              <a:t>Jeopardizing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Resiliency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Deviations from Investment Return Assumptions</a:t>
            </a:r>
            <a:r>
              <a:rPr/>
              <a:t> have been the largest contributor to the unfunded liability growth, adding </a:t>
            </a:r>
            <a:r>
              <a:rPr b="1"/>
              <a:t>$9.82</a:t>
            </a:r>
            <a:r>
              <a:rPr/>
              <a:t> billion from 2001 to 2021.</a:t>
            </a:r>
          </a:p>
          <a:p>
            <a:pPr lvl="1"/>
            <a:r>
              <a:rPr b="1"/>
              <a:t>Changes to Actuarial Methods and Assumptions</a:t>
            </a:r>
            <a:r>
              <a:rPr/>
              <a:t> – including assumed rate of return - have revealed roughly </a:t>
            </a:r>
            <a:r>
              <a:rPr b="1"/>
              <a:t>$6.99</a:t>
            </a:r>
            <a:r>
              <a:rPr/>
              <a:t> billion in additional unfunded liability since 2001.</a:t>
            </a:r>
          </a:p>
          <a:p>
            <a:pPr lvl="1"/>
            <a:r>
              <a:rPr b="1"/>
              <a:t>Extended Amortization Timetables and low Statutory Contributions</a:t>
            </a:r>
            <a:r>
              <a:rPr/>
              <a:t> in the past have resulted in interest on SCRS debt exceeding the actual debt payments (negative amortization) since 2001, adding a net </a:t>
            </a:r>
            <a:r>
              <a:rPr b="1"/>
              <a:t>$3.68</a:t>
            </a:r>
            <a:r>
              <a:rPr/>
              <a:t> billion to the unfunded liabilities.</a:t>
            </a:r>
          </a:p>
          <a:p>
            <a:pPr lvl="1"/>
            <a:r>
              <a:rPr b="1"/>
              <a:t>Deviations from Demographic Assumptions</a:t>
            </a:r>
            <a:r>
              <a:rPr/>
              <a:t> – including deviations from assumed rates of withdrawal, retirement, and mortality — added </a:t>
            </a:r>
            <a:r>
              <a:rPr b="1"/>
              <a:t>$2.57</a:t>
            </a:r>
            <a:r>
              <a:rPr/>
              <a:t> billion to the debt since 2001.</a:t>
            </a:r>
          </a:p>
          <a:p>
            <a:pPr lvl="1"/>
            <a:r>
              <a:rPr b="1"/>
              <a:t>Ad-Hoc Cost-of-Living-Adjustments</a:t>
            </a:r>
            <a:r>
              <a:rPr/>
              <a:t> given before 2012 added </a:t>
            </a:r>
            <a:r>
              <a:rPr b="1"/>
              <a:t>$206</a:t>
            </a:r>
            <a:r>
              <a:rPr/>
              <a:t> million to unfunded liabilities since 2001.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Compound</a:t>
            </a:r>
            <a:r>
              <a:rPr/>
              <a:t> </a:t>
            </a:r>
            <a:r>
              <a:rPr/>
              <a:t>Net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mpoundG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3505989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011680"/>
                <a:gridCol w="2011680"/>
                <a:gridCol w="2011680"/>
              </a:tblGrid>
              <a:tr h="366503">
                <a:tc gridSpan="3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Contribution Type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% of Payroll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 Value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$932,014,000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$1,742,976,450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2561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(Debt Amortization)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$1,549,422,687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(Normal Cost)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$193,553,763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SCRS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$2,636,301,510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lari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III.potx" id="{38E5262C-03D5-497F-9755-9FD18792ECE0}" vid="{A569D75D-2A09-4420-AC85-B12C3A07AC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</TotalTime>
  <Words>21</Words>
  <Application>Microsoft Macintosh PowerPoint</Application>
  <PresentationFormat>On-screen Show (4:3)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Clarity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 Carolina Retirement System Solvency Analysis</dc:title>
  <dc:creator>Prepared by:Pension Integrity Project at Reason Foundation. 2022—Preliminary Draft</dc:creator>
  <cp:keywords/>
  <dcterms:created xsi:type="dcterms:W3CDTF">2022-01-02T16:55:39Z</dcterms:created>
  <dcterms:modified xsi:type="dcterms:W3CDTF">2022-01-02T16:55:39Z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True</vt:lpwstr>
  </property>
  <property fmtid="{D5CDD505-2E9C-101B-9397-08002B2CF9AE}" pid="3" name="date">
    <vt:lpwstr>07/14/2021</vt:lpwstr>
  </property>
  <property fmtid="{D5CDD505-2E9C-101B-9397-08002B2CF9AE}" pid="4" name="font-family">
    <vt:lpwstr>Arial</vt:lpwstr>
  </property>
  <property fmtid="{D5CDD505-2E9C-101B-9397-08002B2CF9AE}" pid="5" name="fontsize">
    <vt:lpwstr>9pt</vt:lpwstr>
  </property>
  <property fmtid="{D5CDD505-2E9C-101B-9397-08002B2CF9AE}" pid="6" name="output">
    <vt:lpwstr/>
  </property>
</Properties>
</file>